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4" r:id="rId20"/>
    <p:sldId id="275" r:id="rId21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D7B7-21D9-4E91-9011-58FD27F0DDB8}" type="datetimeFigureOut">
              <a:rPr lang="is-IS" smtClean="0"/>
              <a:t>11.2.2021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E423-CDD3-4411-8281-E8A02A2CA13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8248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D7B7-21D9-4E91-9011-58FD27F0DDB8}" type="datetimeFigureOut">
              <a:rPr lang="is-IS" smtClean="0"/>
              <a:t>11.2.2021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E423-CDD3-4411-8281-E8A02A2CA13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96786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D7B7-21D9-4E91-9011-58FD27F0DDB8}" type="datetimeFigureOut">
              <a:rPr lang="is-IS" smtClean="0"/>
              <a:t>11.2.2021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E423-CDD3-4411-8281-E8A02A2CA13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9021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D7B7-21D9-4E91-9011-58FD27F0DDB8}" type="datetimeFigureOut">
              <a:rPr lang="is-IS" smtClean="0"/>
              <a:t>11.2.2021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E423-CDD3-4411-8281-E8A02A2CA13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6854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D7B7-21D9-4E91-9011-58FD27F0DDB8}" type="datetimeFigureOut">
              <a:rPr lang="is-IS" smtClean="0"/>
              <a:t>11.2.2021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E423-CDD3-4411-8281-E8A02A2CA13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8303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D7B7-21D9-4E91-9011-58FD27F0DDB8}" type="datetimeFigureOut">
              <a:rPr lang="is-IS" smtClean="0"/>
              <a:t>11.2.2021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E423-CDD3-4411-8281-E8A02A2CA13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2030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D7B7-21D9-4E91-9011-58FD27F0DDB8}" type="datetimeFigureOut">
              <a:rPr lang="is-IS" smtClean="0"/>
              <a:t>11.2.2021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E423-CDD3-4411-8281-E8A02A2CA13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391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D7B7-21D9-4E91-9011-58FD27F0DDB8}" type="datetimeFigureOut">
              <a:rPr lang="is-IS" smtClean="0"/>
              <a:t>11.2.2021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E423-CDD3-4411-8281-E8A02A2CA13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1512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D7B7-21D9-4E91-9011-58FD27F0DDB8}" type="datetimeFigureOut">
              <a:rPr lang="is-IS" smtClean="0"/>
              <a:t>11.2.2021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E423-CDD3-4411-8281-E8A02A2CA13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1982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D7B7-21D9-4E91-9011-58FD27F0DDB8}" type="datetimeFigureOut">
              <a:rPr lang="is-IS" smtClean="0"/>
              <a:t>11.2.2021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E423-CDD3-4411-8281-E8A02A2CA13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9177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D7B7-21D9-4E91-9011-58FD27F0DDB8}" type="datetimeFigureOut">
              <a:rPr lang="is-IS" smtClean="0"/>
              <a:t>11.2.2021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E423-CDD3-4411-8281-E8A02A2CA13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321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DD7B7-21D9-4E91-9011-58FD27F0DDB8}" type="datetimeFigureOut">
              <a:rPr lang="is-IS" smtClean="0"/>
              <a:t>11.2.2021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0E423-CDD3-4411-8281-E8A02A2CA13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811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Rannsóknar- og fræðslusetur á Vopnafirði fyrir lax og vatnavistkerfi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Forverkefni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214903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Eitt vatnaumdæmi</a:t>
            </a:r>
            <a:endParaRPr lang="is-I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s-IS" dirty="0" smtClean="0"/>
              <a:t>Ísland </a:t>
            </a:r>
            <a:r>
              <a:rPr lang="is-IS" dirty="0"/>
              <a:t>er eitt vatnaumdæmi eða ein heildar stjórnsýslueining sem nær til íslenskra vatnasvæða ásamt árósarvatni og strandsjó sem þeim tengjast. </a:t>
            </a:r>
          </a:p>
        </p:txBody>
      </p:sp>
      <p:pic>
        <p:nvPicPr>
          <p:cNvPr id="5" name="Picture Placeholder 4" descr="2011036">
            <a:extLst>
              <a:ext uri="{FF2B5EF4-FFF2-40B4-BE49-F238E27FC236}">
                <a16:creationId xmlns:lc="http://schemas.openxmlformats.org/drawingml/2006/lockedCanvas" xmlns:a16="http://schemas.microsoft.com/office/drawing/2014/main" xmlns="" xmlns:w="http://schemas.openxmlformats.org/wordprocessingml/2006/main" xmlns:w10="urn:schemas-microsoft-com:office:word" xmlns:v="urn:schemas-microsoft-com:vml" xmlns:o="urn:schemas-microsoft-com:office:offic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209006DC-438D-4998-87FA-25B184543E2E}"/>
              </a:ext>
            </a:extLst>
          </p:cNvPr>
          <p:cNvPicPr>
            <a:picLocks noGrp="1"/>
          </p:cNvPicPr>
          <p:nvPr>
            <p:ph type="pic" idx="1"/>
          </p:nvPr>
        </p:nvPicPr>
        <p:blipFill>
          <a:blip r:embed="rId2"/>
          <a:srcRect l="5996" r="5996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324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Fjögur vatnasvæði</a:t>
            </a:r>
            <a:endParaRPr lang="is-I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s-IS" dirty="0"/>
              <a:t>Vatnaumdæminu </a:t>
            </a:r>
            <a:r>
              <a:rPr lang="is-IS" dirty="0" smtClean="0"/>
              <a:t>er </a:t>
            </a:r>
            <a:r>
              <a:rPr lang="is-IS" dirty="0"/>
              <a:t>skipt í fjögur vatnasvæði. </a:t>
            </a:r>
            <a:r>
              <a:rPr lang="is-IS" dirty="0" smtClean="0"/>
              <a:t>Fyrir </a:t>
            </a:r>
            <a:r>
              <a:rPr lang="is-IS" dirty="0"/>
              <a:t>hvert vatnasvæði skal setja fram umhverfismarkmið um að draga úr álagi og bæta eða viðhalda góðu ástandi vatns. Á hverju vatnasvæði er starfandi </a:t>
            </a:r>
            <a:r>
              <a:rPr lang="is-IS" dirty="0" smtClean="0"/>
              <a:t>vatnasvæðanefnd.</a:t>
            </a:r>
            <a:endParaRPr lang="is-IS" dirty="0"/>
          </a:p>
          <a:p>
            <a:endParaRPr lang="is-IS" dirty="0"/>
          </a:p>
        </p:txBody>
      </p:sp>
      <p:pic>
        <p:nvPicPr>
          <p:cNvPr id="5" name="Picture Placeholder 4" descr="https://www.ust.is/library/sida/haf-og-vatn/Vatnasv%c3%a6%c3%b0i_umd%c3%a6mi.PNG?proc=newsImageV4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9" r="454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9254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Stjórn vatnamála og Umhverfisstofnun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Hlutverk Umhverfisstofnunar er að sjá um innleiðingu vatnatilskipunar Evrópusambandsins </a:t>
            </a:r>
            <a:r>
              <a:rPr lang="is-IS" dirty="0" smtClean="0"/>
              <a:t>(Stjórn vatnamála) þar </a:t>
            </a:r>
            <a:r>
              <a:rPr lang="is-IS" dirty="0"/>
              <a:t>sem markmiðið er að vernda vatn og vistkerfi þess</a:t>
            </a:r>
            <a:r>
              <a:rPr lang="is-IS" dirty="0" smtClean="0"/>
              <a:t>.</a:t>
            </a:r>
          </a:p>
          <a:p>
            <a:r>
              <a:rPr lang="is-IS" b="1" dirty="0" smtClean="0"/>
              <a:t>Vöktun vatns </a:t>
            </a:r>
            <a:r>
              <a:rPr lang="is-IS" dirty="0" smtClean="0"/>
              <a:t>og gerð </a:t>
            </a:r>
            <a:r>
              <a:rPr lang="is-IS" b="1" dirty="0" smtClean="0"/>
              <a:t>vatnsáætlunar</a:t>
            </a:r>
            <a:r>
              <a:rPr lang="is-IS" dirty="0" smtClean="0"/>
              <a:t> eru mikilvægir hlekkir í þessu starfi Umhverfisstofnunar</a:t>
            </a:r>
            <a:r>
              <a:rPr lang="is-IS" dirty="0" smtClean="0"/>
              <a:t>.</a:t>
            </a:r>
          </a:p>
          <a:p>
            <a:r>
              <a:rPr lang="is-IS" dirty="0" smtClean="0"/>
              <a:t>Nú þegar hefur verið gerð vöktunaráætlun fyrir Mývatn og er unnið að gerð vöktunaráætlunar fyrir Þingvallavatn.</a:t>
            </a:r>
          </a:p>
          <a:p>
            <a:r>
              <a:rPr lang="is-IS" b="1" dirty="0" smtClean="0"/>
              <a:t>Hugsanleg tenging við setrið á Vopnafirði</a:t>
            </a:r>
            <a:r>
              <a:rPr lang="is-IS" dirty="0" smtClean="0"/>
              <a:t>: Sækjast eftir að komið verði á sambærilegri vöktunaráætlun fyrir Vonafjarðarárnar og allt vatnasviðið þar??</a:t>
            </a:r>
          </a:p>
          <a:p>
            <a:endParaRPr lang="is-IS" dirty="0" smtClean="0"/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057890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Aðrar mikilvægar samstarfsstofnanir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Hafrannsóknarstofnun</a:t>
            </a:r>
          </a:p>
          <a:p>
            <a:r>
              <a:rPr lang="is-IS" dirty="0" smtClean="0"/>
              <a:t>Náttúrufræðistofnun Íslands</a:t>
            </a:r>
          </a:p>
          <a:p>
            <a:r>
              <a:rPr lang="is-IS" dirty="0" smtClean="0"/>
              <a:t>Náttúruminjasafn Íslands</a:t>
            </a:r>
          </a:p>
          <a:p>
            <a:pPr lvl="1"/>
            <a:r>
              <a:rPr lang="is-IS" dirty="0" smtClean="0"/>
              <a:t>Sýningin „Vatnið í náttúru Íslands“ (Perlan)</a:t>
            </a:r>
          </a:p>
          <a:p>
            <a:r>
              <a:rPr lang="is-IS" dirty="0" smtClean="0"/>
              <a:t>Náttúrufræðistofa Kópavogs</a:t>
            </a:r>
          </a:p>
          <a:p>
            <a:r>
              <a:rPr lang="is-IS" dirty="0" smtClean="0"/>
              <a:t>Náttúrurannsóknarstöðin við Mývatn</a:t>
            </a:r>
          </a:p>
        </p:txBody>
      </p:sp>
    </p:spTree>
    <p:extLst>
      <p:ext uri="{BB962C8B-B14F-4D97-AF65-F5344CB8AC3E}">
        <p14:creationId xmlns:p14="http://schemas.microsoft.com/office/powerpoint/2010/main" val="4045426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„</a:t>
            </a:r>
            <a:r>
              <a:rPr lang="is-IS" dirty="0" smtClean="0"/>
              <a:t>Nasjonalt </a:t>
            </a:r>
            <a:r>
              <a:rPr lang="is-IS" dirty="0" smtClean="0"/>
              <a:t>villakssenter“ heimfært á Ísland/Vopnafjörð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Breiður samráðsvettvangur þar sem fulltrúar allra helstu hagaðila/sjónarmiða sitja – áhersla á hlutlausa þekkingaröflun.</a:t>
            </a:r>
          </a:p>
          <a:p>
            <a:r>
              <a:rPr lang="is-IS" dirty="0" smtClean="0"/>
              <a:t>Samanstendur af 2-4 svæðisbundnum einingum með kjarnastarfsemi/höfuðstöðvar í Vopnafirði:</a:t>
            </a:r>
          </a:p>
          <a:p>
            <a:pPr lvl="1"/>
            <a:r>
              <a:rPr lang="is-IS" b="1" dirty="0" smtClean="0"/>
              <a:t>Norður- og austurland</a:t>
            </a:r>
            <a:r>
              <a:rPr lang="is-IS" dirty="0" smtClean="0"/>
              <a:t>: Vopnafjörður. Lax og sjóbleikja. ++</a:t>
            </a:r>
          </a:p>
          <a:p>
            <a:pPr lvl="1"/>
            <a:r>
              <a:rPr lang="is-IS" b="1" dirty="0" smtClean="0"/>
              <a:t>Suðurland</a:t>
            </a:r>
            <a:r>
              <a:rPr lang="is-IS" dirty="0" smtClean="0"/>
              <a:t>: Staðsetning óákveðin. Sjóbirtingur. ++</a:t>
            </a:r>
          </a:p>
          <a:p>
            <a:pPr lvl="1"/>
            <a:r>
              <a:rPr lang="is-IS" b="1" dirty="0" smtClean="0"/>
              <a:t>Vestfirðir og vesturland</a:t>
            </a:r>
            <a:r>
              <a:rPr lang="is-IS" dirty="0" smtClean="0"/>
              <a:t>. Staðsetning óákv. Samspil laxeldis og afkoma viltra laxastofna. ++</a:t>
            </a:r>
          </a:p>
          <a:p>
            <a:r>
              <a:rPr lang="is-IS" dirty="0" smtClean="0"/>
              <a:t>Ein sameignarstofnun með sameiginlegri stjórn.</a:t>
            </a:r>
          </a:p>
          <a:p>
            <a:r>
              <a:rPr lang="is-IS" dirty="0" smtClean="0"/>
              <a:t>Sterk aðkoma ríkis í stofnsetningu og rekstri.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408050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Framh. NV heimfært á Ísland/Vopnafjörð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Að vera tengiliður rannsókna og stjórnunar með faglega þyngd og traust.</a:t>
            </a:r>
          </a:p>
          <a:p>
            <a:r>
              <a:rPr lang="is-IS" dirty="0" smtClean="0"/>
              <a:t>Að hafa skýrt nýtingarmiðað umboð og ábyrgð í þekkingarmiðlun um vilta laxinn til allra svæða landsins og í alþjóðlegu samhengi.</a:t>
            </a:r>
          </a:p>
          <a:p>
            <a:r>
              <a:rPr lang="is-IS" dirty="0"/>
              <a:t>S</a:t>
            </a:r>
            <a:r>
              <a:rPr lang="is-IS" dirty="0" smtClean="0"/>
              <a:t>amstarf við Norðmenn um stofnsetningu setursins, fjármögnun og stefnumótun. Systurstofnanir.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732436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Setrið á Vopnafirði sem miðstöð fyrir „Stjórn vatnamála“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Starfsmenn Umhverfisstofnunar sem vinna undir stjórn vatnamála (vatnaáætlun, aðgerðaáætlun, vöktunaráætlun) hafi aðsetur á Vopnafirði.</a:t>
            </a:r>
          </a:p>
          <a:p>
            <a:r>
              <a:rPr lang="is-IS" dirty="0" smtClean="0"/>
              <a:t>Starfsmenn US sem vinna að vöktun vatns/vatnavistkerfa verði fluttir til Vopnafjarðar.</a:t>
            </a:r>
          </a:p>
          <a:p>
            <a:r>
              <a:rPr lang="is-IS" dirty="0" smtClean="0"/>
              <a:t>Stöðuveiting vegna vinnslu og framkvæmdar vöktunaráætlunar fyrir Vopnafjarðarárnar og allt vatnasvið Vopnafjarðar.</a:t>
            </a:r>
          </a:p>
          <a:p>
            <a:r>
              <a:rPr lang="is-IS" dirty="0" smtClean="0"/>
              <a:t>Vel má sjá fyrir sér aðra starfsmenn US innan veggja setursins, t.d. innan sviðs náttúru, hafs og vatns. 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179547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Setrið á Vopnafirði sem starfsstöð Hafró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Engin af 10 starfsstöðvum Hafró er staðsett á svæðinu frá Akureyri austur um land til Vestmannaeyja.</a:t>
            </a:r>
          </a:p>
          <a:p>
            <a:r>
              <a:rPr lang="is-IS" dirty="0" smtClean="0"/>
              <a:t>Ekki óeðlilegt að falast eftir að störf á ferskvatnssviðinu verði innan veggja setursins á Vopnafirði.</a:t>
            </a:r>
          </a:p>
          <a:p>
            <a:r>
              <a:rPr lang="is-IS" dirty="0" smtClean="0"/>
              <a:t>Nú þegar eru veiðifélögin í samstarfi við Hafró vegna tveggja doktorsverkefna og mastersverkefnis sem unnin eru í tengslum við verndun og uppbyggingu laxastofna á svæðinu.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317630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Önnur starfsemi sem setrið gæti hýst/tengst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Alþjóðlegan samstarfsvettvang í samræmi við útbreiðslu og farleiðir laxins.</a:t>
            </a:r>
          </a:p>
          <a:p>
            <a:r>
              <a:rPr lang="is-IS" dirty="0" smtClean="0"/>
              <a:t>Tengingar við verkefni sem byggja á sérstöðu Vopnafjarðar: heiðabýlin, sjávarútvegur, hreindýrin, sauðkindin, ríkt fuglalíf.</a:t>
            </a:r>
          </a:p>
          <a:p>
            <a:r>
              <a:rPr lang="is-IS" dirty="0" smtClean="0"/>
              <a:t>Fuglastígur á Norðausturlandi.</a:t>
            </a:r>
          </a:p>
          <a:p>
            <a:r>
              <a:rPr lang="is-IS" dirty="0" smtClean="0"/>
              <a:t>Miðstöð fyrir sjálfbæra þróun á norðurslóðum.</a:t>
            </a:r>
          </a:p>
          <a:p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084783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Lokaafurð fyrsta áfanga: Skýrsla um starfsemi setursins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dirty="0" smtClean="0"/>
              <a:t>Lokaafurð þeirrar vinnu sem er í gangi núna, með fjármagni frá fyrr nefndum aðilum, er greinargóð skýrsla sem lögð verður til grundvallar í samningaviðræðum við yfirvöld um stofnsetningu og rekstur setursins.</a:t>
            </a:r>
          </a:p>
          <a:p>
            <a:r>
              <a:rPr lang="is-IS" dirty="0" smtClean="0"/>
              <a:t>Skýrslan inniheldur m.a. lýsingu á:</a:t>
            </a:r>
          </a:p>
          <a:p>
            <a:pPr lvl="1"/>
            <a:r>
              <a:rPr lang="is-IS" dirty="0" smtClean="0"/>
              <a:t>Forsögu.</a:t>
            </a:r>
          </a:p>
          <a:p>
            <a:pPr lvl="1"/>
            <a:r>
              <a:rPr lang="is-IS" dirty="0" smtClean="0"/>
              <a:t>Markmiðum og markhópum.</a:t>
            </a:r>
          </a:p>
          <a:p>
            <a:pPr lvl="1"/>
            <a:r>
              <a:rPr lang="is-IS" dirty="0" smtClean="0"/>
              <a:t>Samstarfsumhverfi innanlands og utan.</a:t>
            </a:r>
          </a:p>
          <a:p>
            <a:pPr lvl="1"/>
            <a:r>
              <a:rPr lang="is-IS" dirty="0" smtClean="0"/>
              <a:t>Lagaumhverfi.</a:t>
            </a:r>
          </a:p>
          <a:p>
            <a:pPr lvl="1"/>
            <a:r>
              <a:rPr lang="is-IS" dirty="0" smtClean="0"/>
              <a:t>Framtíðarsýn.</a:t>
            </a:r>
          </a:p>
          <a:p>
            <a:pPr lvl="1"/>
            <a:r>
              <a:rPr lang="is-IS" dirty="0" smtClean="0"/>
              <a:t>Fjármögnun og rekstraráætlun.</a:t>
            </a:r>
            <a:endParaRPr lang="is-IS" dirty="0"/>
          </a:p>
          <a:p>
            <a:r>
              <a:rPr lang="is-IS" dirty="0" smtClean="0"/>
              <a:t>Stefnt er að því að skýrslan verði tilbúin um páskana.</a:t>
            </a:r>
          </a:p>
          <a:p>
            <a:endParaRPr lang="is-IS" dirty="0" smtClean="0"/>
          </a:p>
          <a:p>
            <a:endParaRPr lang="is-IS" dirty="0" smtClean="0"/>
          </a:p>
          <a:p>
            <a:pPr lvl="1"/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152725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Aðdragandi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b="1" dirty="0" smtClean="0"/>
              <a:t>Sumar 2019</a:t>
            </a:r>
            <a:r>
              <a:rPr lang="is-IS" dirty="0" smtClean="0"/>
              <a:t>: </a:t>
            </a:r>
            <a:r>
              <a:rPr lang="is-IS" dirty="0" smtClean="0"/>
              <a:t>Fyrsti undirbúningsfundur haldinn á Vopnafirði. Stýrihópur myndaður með fulltrúum frá öllum veiðifélögum í Vopnafirði, Vopnafjarðarhreppi, Framfara- og ferðamálasamtök Vopnafjarðar.</a:t>
            </a:r>
          </a:p>
          <a:p>
            <a:r>
              <a:rPr lang="is-IS" b="1" dirty="0" smtClean="0"/>
              <a:t>Haust 2019</a:t>
            </a:r>
            <a:r>
              <a:rPr lang="is-IS" dirty="0" smtClean="0"/>
              <a:t>:</a:t>
            </a:r>
          </a:p>
          <a:p>
            <a:pPr lvl="1"/>
            <a:r>
              <a:rPr lang="is-IS" dirty="0" smtClean="0"/>
              <a:t>Annar undirbúningsfundur</a:t>
            </a:r>
          </a:p>
          <a:p>
            <a:pPr lvl="1"/>
            <a:r>
              <a:rPr lang="is-IS" dirty="0" smtClean="0"/>
              <a:t>Hugarflugsfundur undir stjórn Attentus</a:t>
            </a:r>
          </a:p>
          <a:p>
            <a:pPr lvl="1"/>
            <a:r>
              <a:rPr lang="is-IS" dirty="0" smtClean="0"/>
              <a:t>Umsókn unnin og send til Uppbyggingarsjóðs Austurlands</a:t>
            </a:r>
            <a:endParaRPr lang="is-IS" dirty="0" smtClean="0"/>
          </a:p>
          <a:p>
            <a:r>
              <a:rPr lang="is-IS" b="1" dirty="0" smtClean="0"/>
              <a:t>Vor 2020</a:t>
            </a:r>
            <a:r>
              <a:rPr lang="is-IS" dirty="0" smtClean="0"/>
              <a:t>:</a:t>
            </a:r>
            <a:r>
              <a:rPr lang="is-IS" dirty="0"/>
              <a:t> </a:t>
            </a:r>
            <a:r>
              <a:rPr lang="is-IS" dirty="0" smtClean="0"/>
              <a:t>Samningur við Uppbyggingarsjóð: 1 milljón kr. Mótframlag 5,6 milljónir kr (Framfara- og ferðamálafélag Vopnafjarðar, Vopnafjarðarhreppur, Strengur, Veiðifélag Selár, Veiðifélag Hofsár, Veiðifélag Vesturdalsár.</a:t>
            </a:r>
          </a:p>
        </p:txBody>
      </p:sp>
    </p:spTree>
    <p:extLst>
      <p:ext uri="{BB962C8B-B14F-4D97-AF65-F5344CB8AC3E}">
        <p14:creationId xmlns:p14="http://schemas.microsoft.com/office/powerpoint/2010/main" val="1362814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Næstu skref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smtClean="0"/>
              <a:t>Senda umsókn til </a:t>
            </a:r>
            <a:r>
              <a:rPr lang="is-IS" b="1" dirty="0" smtClean="0"/>
              <a:t>Norræna Atlantssamstarfsins (NORA)</a:t>
            </a:r>
            <a:r>
              <a:rPr lang="is-IS" dirty="0" smtClean="0"/>
              <a:t> í samstarfi við Norðmenn og kannski fleiri þjóðir til að undirbúa frekar stofnsetningu og rekstur setursins.</a:t>
            </a:r>
          </a:p>
          <a:p>
            <a:r>
              <a:rPr lang="is-IS" dirty="0" smtClean="0"/>
              <a:t>Hugsanlegir verkþættir umsóknar:</a:t>
            </a:r>
          </a:p>
          <a:p>
            <a:pPr lvl="1"/>
            <a:r>
              <a:rPr lang="is-IS" dirty="0" smtClean="0"/>
              <a:t>Kynnisferð til Noregs og samstarf við Norðmenn.</a:t>
            </a:r>
          </a:p>
          <a:p>
            <a:pPr lvl="1"/>
            <a:r>
              <a:rPr lang="is-IS" dirty="0" smtClean="0"/>
              <a:t>Samskipti við yfirvöld vegna stofnsamnings fyrir setrið í tengslum við flutning opinberra starfa til Vopnafjarðar (Hafró, Umhverfisstofnun).</a:t>
            </a:r>
          </a:p>
          <a:p>
            <a:pPr lvl="1"/>
            <a:r>
              <a:rPr lang="is-IS" dirty="0" smtClean="0"/>
              <a:t>Tengingar við veiðifélög Vopnafjarðar og „Six Rivers Project“.</a:t>
            </a:r>
          </a:p>
          <a:p>
            <a:pPr lvl="1"/>
            <a:r>
              <a:rPr lang="is-IS" dirty="0" smtClean="0"/>
              <a:t>Samráð við helstu stofnanir á sviði vatnavistkerfa.</a:t>
            </a:r>
            <a:endParaRPr lang="is-IS" dirty="0" smtClean="0"/>
          </a:p>
          <a:p>
            <a:r>
              <a:rPr lang="nb-NO" dirty="0" smtClean="0"/>
              <a:t>Hugsanlegur samstarfsa</a:t>
            </a:r>
            <a:r>
              <a:rPr lang="is-IS" dirty="0" smtClean="0"/>
              <a:t>ðili í Noregi: </a:t>
            </a:r>
            <a:r>
              <a:rPr lang="is-IS" b="1" dirty="0" smtClean="0"/>
              <a:t>Nasjonalt Villakssenter</a:t>
            </a:r>
          </a:p>
          <a:p>
            <a:r>
              <a:rPr lang="is-IS" b="1" dirty="0" smtClean="0"/>
              <a:t>Umsóknarfrestur: 8. mars 2021</a:t>
            </a:r>
          </a:p>
          <a:p>
            <a:r>
              <a:rPr lang="is-IS" dirty="0" smtClean="0"/>
              <a:t>Hægt að fá styrk til </a:t>
            </a:r>
            <a:r>
              <a:rPr lang="is-IS" b="1" dirty="0" smtClean="0"/>
              <a:t>þriggja ára </a:t>
            </a:r>
            <a:r>
              <a:rPr lang="is-IS" dirty="0" smtClean="0"/>
              <a:t>að hámarki </a:t>
            </a:r>
            <a:r>
              <a:rPr lang="is-IS" b="1" dirty="0" smtClean="0"/>
              <a:t>1,5 milljónir DKK (ca. 31 milljónir ISK).</a:t>
            </a:r>
          </a:p>
        </p:txBody>
      </p:sp>
    </p:spTree>
    <p:extLst>
      <p:ext uri="{BB962C8B-B14F-4D97-AF65-F5344CB8AC3E}">
        <p14:creationId xmlns:p14="http://schemas.microsoft.com/office/powerpoint/2010/main" val="82512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Markmið setursins og kjarnastarfsemi samkvæmt hugarflugsfundi </a:t>
            </a:r>
            <a:r>
              <a:rPr lang="is-IS" dirty="0" smtClean="0"/>
              <a:t>(</a:t>
            </a:r>
            <a:r>
              <a:rPr lang="is-IS" dirty="0" smtClean="0"/>
              <a:t>Attentus</a:t>
            </a:r>
            <a:r>
              <a:rPr lang="is-IS" dirty="0" smtClean="0"/>
              <a:t>)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Leiðtogahlutverk í verndun, fræðslu og rannsóknum á vatnavistkerfum á Íslandi.</a:t>
            </a:r>
          </a:p>
          <a:p>
            <a:r>
              <a:rPr lang="is-IS" dirty="0" smtClean="0"/>
              <a:t>Náttúruvernd í aðalhlutverki.</a:t>
            </a:r>
          </a:p>
          <a:p>
            <a:r>
              <a:rPr lang="is-IS" dirty="0" smtClean="0"/>
              <a:t>Rannsóknir fræðimanna á vatnavistkerfum verður kjarnastarfsemi.</a:t>
            </a:r>
          </a:p>
          <a:p>
            <a:r>
              <a:rPr lang="is-IS" dirty="0" smtClean="0"/>
              <a:t>Aðstaða fyrir nema, vísindamenn og aðra starfsmenn (t.d. </a:t>
            </a:r>
            <a:r>
              <a:rPr lang="is-IS" dirty="0"/>
              <a:t>f</a:t>
            </a:r>
            <a:r>
              <a:rPr lang="is-IS" dirty="0" smtClean="0"/>
              <a:t>rá Hafró).</a:t>
            </a:r>
          </a:p>
          <a:p>
            <a:r>
              <a:rPr lang="is-IS" dirty="0" smtClean="0"/>
              <a:t>Þekkingu miðlað til almennings með safni og sýningum.</a:t>
            </a:r>
          </a:p>
          <a:p>
            <a:r>
              <a:rPr lang="is-IS" dirty="0" smtClean="0"/>
              <a:t>Kennsla fyrir almenning tengt laxveiðum.</a:t>
            </a:r>
          </a:p>
          <a:p>
            <a:r>
              <a:rPr lang="is-IS" dirty="0" smtClean="0"/>
              <a:t>Ýmis konar námskeið, ráðstefnur og sýningar tengt vatnavistkerfum.</a:t>
            </a:r>
          </a:p>
          <a:p>
            <a:endParaRPr lang="is-IS" dirty="0" smtClean="0"/>
          </a:p>
          <a:p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47133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Vinna og áherslur verkefnisstjóra hingað til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Hóf störf </a:t>
            </a:r>
            <a:r>
              <a:rPr lang="is-IS" dirty="0" smtClean="0"/>
              <a:t>í</a:t>
            </a:r>
            <a:r>
              <a:rPr lang="is-IS" dirty="0" smtClean="0"/>
              <a:t> júni 2020, </a:t>
            </a:r>
            <a:r>
              <a:rPr lang="is-IS" dirty="0" smtClean="0"/>
              <a:t>með aðsetur á skrifstofu Vopnafjarðarhrepps.</a:t>
            </a:r>
          </a:p>
          <a:p>
            <a:r>
              <a:rPr lang="is-IS" dirty="0" smtClean="0"/>
              <a:t>Horft er til þess að vinna verkefnisstjóra skili af sér greinargóðri skýrslu sem lýsir verkefnishugmyndinni í heild sinn með tilheyrandi kynningarefni ásamt fjármögnunar- og rekstraráætlun.</a:t>
            </a:r>
          </a:p>
          <a:p>
            <a:r>
              <a:rPr lang="is-IS" dirty="0"/>
              <a:t>Í Attentus skýrslunni frá hugarflugsfundinum í október (og í umsókninni til Uppbyggingarsjóðs) er m.a. lögð áhersla á að útfæra </a:t>
            </a:r>
            <a:r>
              <a:rPr lang="is-IS" dirty="0" smtClean="0"/>
              <a:t>nánar </a:t>
            </a:r>
            <a:r>
              <a:rPr lang="is-IS" dirty="0"/>
              <a:t>fyrirhugaða starfsemi </a:t>
            </a:r>
            <a:r>
              <a:rPr lang="is-IS" dirty="0" smtClean="0"/>
              <a:t>setursins </a:t>
            </a:r>
            <a:r>
              <a:rPr lang="is-IS" dirty="0"/>
              <a:t>og draga betur fram sérkenni</a:t>
            </a:r>
            <a:r>
              <a:rPr lang="is-IS" dirty="0" smtClean="0"/>
              <a:t>.</a:t>
            </a:r>
          </a:p>
          <a:p>
            <a:r>
              <a:rPr lang="is-IS" dirty="0"/>
              <a:t>Í þessari vinnu er mikilvægt </a:t>
            </a:r>
            <a:r>
              <a:rPr lang="is-IS" dirty="0" smtClean="0"/>
              <a:t>að:</a:t>
            </a:r>
          </a:p>
          <a:p>
            <a:pPr lvl="1"/>
            <a:r>
              <a:rPr lang="is-IS" dirty="0"/>
              <a:t>K</a:t>
            </a:r>
            <a:r>
              <a:rPr lang="is-IS" dirty="0" smtClean="0"/>
              <a:t>ynna </a:t>
            </a:r>
            <a:r>
              <a:rPr lang="is-IS" dirty="0"/>
              <a:t>sér sambærileg verkefni </a:t>
            </a:r>
            <a:r>
              <a:rPr lang="is-IS" dirty="0" smtClean="0"/>
              <a:t>erlendis (Noregur).</a:t>
            </a:r>
          </a:p>
          <a:p>
            <a:pPr lvl="1"/>
            <a:r>
              <a:rPr lang="is-IS" dirty="0" smtClean="0"/>
              <a:t>Greina rannsókna- og fræsluumhverfið á íslandi tengt laxinum og vatnavistkerfum.</a:t>
            </a:r>
          </a:p>
          <a:p>
            <a:pPr lvl="1"/>
            <a:r>
              <a:rPr lang="is-IS" dirty="0" smtClean="0"/>
              <a:t>Sýna fram á að fyrirhuguð starfsemi setursin </a:t>
            </a:r>
            <a:r>
              <a:rPr lang="is-IS" dirty="0"/>
              <a:t>f</a:t>
            </a:r>
            <a:r>
              <a:rPr lang="is-IS" dirty="0" smtClean="0"/>
              <a:t>alli vel að því sem fyrir er.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225670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Hvað getum við lært af Norðmönnum?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í Noregi er mikil reynsla komin á rannsókna- og fræðslustarf tengt vilta laxinum og verndun hans.</a:t>
            </a:r>
            <a:endParaRPr lang="is-IS" dirty="0" smtClean="0"/>
          </a:p>
          <a:p>
            <a:r>
              <a:rPr lang="is-IS" dirty="0" smtClean="0"/>
              <a:t>Flestir laxastofnarnir flokkast undir að vera horfnir, í útrýmingarhættu, viðkvæmir eða veikir.</a:t>
            </a:r>
          </a:p>
          <a:p>
            <a:r>
              <a:rPr lang="is-IS" b="1" dirty="0" smtClean="0"/>
              <a:t>Helstu ástæður</a:t>
            </a:r>
            <a:r>
              <a:rPr lang="is-IS" dirty="0" smtClean="0"/>
              <a:t>: veiðar, snýkjudýrið </a:t>
            </a:r>
            <a:r>
              <a:rPr lang="is-IS" i="1" dirty="0" smtClean="0"/>
              <a:t>Gyrodactylus salaris</a:t>
            </a:r>
            <a:r>
              <a:rPr lang="is-IS" dirty="0" smtClean="0"/>
              <a:t>, vatnsaflsvirkjanir, súrt regn, eldislax sem hefur sloppið úr kvíum, laxalús, veðurfarsbreytingar, og fæðuskilyrði í hafinu.</a:t>
            </a:r>
          </a:p>
          <a:p>
            <a:r>
              <a:rPr lang="is-IS" dirty="0" smtClean="0"/>
              <a:t>Gyro, laxalús, og lax sem sleppur úr eldiskvíum eru </a:t>
            </a:r>
            <a:r>
              <a:rPr lang="is-IS" b="1" dirty="0" smtClean="0"/>
              <a:t>stærstu ógnirnar </a:t>
            </a:r>
            <a:r>
              <a:rPr lang="is-IS" dirty="0" smtClean="0"/>
              <a:t>við vilta laxinn í Noregi, og geta, hver fyrir sig, útrýmt honum.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747996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Verndunaraðgerðir Norðmanna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Í kjölfar opinberrar skýrslu á 10. áratugnum um mjög alvarlegt ástand vilta laxins í Noregi var komið á fót stefnumótunarnefnd – </a:t>
            </a:r>
            <a:r>
              <a:rPr lang="is-IS" b="1" dirty="0" smtClean="0"/>
              <a:t>Villaksutvalget</a:t>
            </a:r>
            <a:r>
              <a:rPr lang="is-IS" dirty="0" smtClean="0"/>
              <a:t> – sem lagði grunn að:</a:t>
            </a:r>
          </a:p>
          <a:p>
            <a:pPr marL="914400" lvl="1" indent="-457200">
              <a:buAutoNum type="arabicParenR"/>
            </a:pPr>
            <a:r>
              <a:rPr lang="is-IS" dirty="0" smtClean="0"/>
              <a:t>Verndarsvæðum fyrir mikilvægustu laxastofnana í Noregi: </a:t>
            </a:r>
            <a:r>
              <a:rPr lang="is-IS" b="1" dirty="0" smtClean="0"/>
              <a:t>Nasjonale laksevassdrag</a:t>
            </a:r>
            <a:r>
              <a:rPr lang="is-IS" dirty="0" smtClean="0"/>
              <a:t> og </a:t>
            </a:r>
            <a:r>
              <a:rPr lang="is-IS" b="1" dirty="0" smtClean="0"/>
              <a:t>nasjonale laksefjorder</a:t>
            </a:r>
            <a:r>
              <a:rPr lang="is-IS" dirty="0" smtClean="0"/>
              <a:t>.</a:t>
            </a:r>
          </a:p>
          <a:p>
            <a:pPr marL="914400" lvl="1" indent="-457200">
              <a:buAutoNum type="arabicParenR"/>
            </a:pPr>
            <a:r>
              <a:rPr lang="is-IS" dirty="0" smtClean="0"/>
              <a:t>Stofnun þekkingarseturs fyrir vilta laxinn: </a:t>
            </a:r>
            <a:r>
              <a:rPr lang="is-IS" b="1" dirty="0" smtClean="0"/>
              <a:t>Kunnskapssenter for laks og vannmilj</a:t>
            </a:r>
            <a:r>
              <a:rPr lang="nb-NO" b="1" dirty="0" smtClean="0"/>
              <a:t>ø i Namsos</a:t>
            </a:r>
            <a:r>
              <a:rPr lang="nb-NO" dirty="0" smtClean="0"/>
              <a:t> (KLS). Opna</a:t>
            </a:r>
            <a:r>
              <a:rPr lang="is-IS" dirty="0" smtClean="0"/>
              <a:t>ð 2005.</a:t>
            </a:r>
            <a:endParaRPr lang="nb-NO" dirty="0" smtClean="0"/>
          </a:p>
          <a:p>
            <a:pPr marL="914400" lvl="1" indent="-457200">
              <a:buAutoNum type="arabicParenR"/>
            </a:pPr>
            <a:endParaRPr lang="is-IS" dirty="0" smtClean="0"/>
          </a:p>
          <a:p>
            <a:pPr marL="914400" lvl="1" indent="-457200">
              <a:buAutoNum type="arabicParenR"/>
            </a:pPr>
            <a:endParaRPr lang="is-IS" dirty="0" smtClean="0"/>
          </a:p>
          <a:p>
            <a:pPr marL="914400" lvl="1" indent="-457200">
              <a:buAutoNum type="arabicParenR"/>
            </a:pPr>
            <a:endParaRPr lang="is-IS" dirty="0" smtClean="0"/>
          </a:p>
          <a:p>
            <a:pPr marL="914400" lvl="1" indent="-457200">
              <a:buAutoNum type="arabicParenR"/>
            </a:pPr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597510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Verndunaraðgerðir Norðmanna framhald - NLS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Nasjonalt Villakssenter (NLS) stofnað 2020</a:t>
            </a:r>
          </a:p>
          <a:p>
            <a:r>
              <a:rPr lang="is-IS" dirty="0" smtClean="0"/>
              <a:t>NLS er ætlað nýtt og mikilvægt hlutverk við verndun laxins með áherslu á betri og aðgengilegri þekkingarmiðun með tengingar við helstu kjörsvæði hans.</a:t>
            </a:r>
          </a:p>
          <a:p>
            <a:r>
              <a:rPr lang="is-IS" dirty="0" smtClean="0"/>
              <a:t>Samanstendur af fjórum einingum:</a:t>
            </a:r>
          </a:p>
          <a:p>
            <a:pPr lvl="1"/>
            <a:r>
              <a:rPr lang="is-IS" dirty="0" smtClean="0"/>
              <a:t>Suður Noregur – Kv</a:t>
            </a:r>
            <a:r>
              <a:rPr lang="nb-NO" dirty="0" smtClean="0"/>
              <a:t>ålsfossen.</a:t>
            </a:r>
            <a:endParaRPr lang="is-IS" dirty="0" smtClean="0"/>
          </a:p>
          <a:p>
            <a:pPr lvl="1"/>
            <a:r>
              <a:rPr lang="is-IS" dirty="0" smtClean="0"/>
              <a:t>Vestur Noregur - Norsk villakssenter i Lærdal.</a:t>
            </a:r>
          </a:p>
          <a:p>
            <a:pPr lvl="1"/>
            <a:r>
              <a:rPr lang="nb-NO" dirty="0" smtClean="0"/>
              <a:t>Mi</a:t>
            </a:r>
            <a:r>
              <a:rPr lang="is-IS" dirty="0" smtClean="0"/>
              <a:t>ð Noregur – Kunnskapssenter for laks og vannmilj</a:t>
            </a:r>
            <a:r>
              <a:rPr lang="nb-NO" dirty="0" smtClean="0"/>
              <a:t>ø i Namsos.</a:t>
            </a:r>
          </a:p>
          <a:p>
            <a:pPr lvl="1"/>
            <a:r>
              <a:rPr lang="nb-NO" dirty="0" smtClean="0"/>
              <a:t>Nor</a:t>
            </a:r>
            <a:r>
              <a:rPr lang="is-IS" dirty="0" smtClean="0"/>
              <a:t>ður Noregur – Joddu setrið í Tana/Finnmörku.</a:t>
            </a:r>
            <a:endParaRPr lang="is-IS" dirty="0" smtClean="0"/>
          </a:p>
          <a:p>
            <a:pPr marL="457200" lvl="1" indent="0">
              <a:buNone/>
            </a:pPr>
            <a:endParaRPr lang="is-IS" dirty="0" smtClean="0"/>
          </a:p>
          <a:p>
            <a:pPr lvl="1"/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89737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Nasjonalt villakssenter í hnotskurn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Á að stuðla að verndun á eiginleikum og viðgangi vilta laxins, þannig að stofnarnir nýtist til sjálfbærra veiða, útivistar og fræðslu, verðmætasköpunar og verndunar á menningarfari tengt laxinum.</a:t>
            </a:r>
          </a:p>
          <a:p>
            <a:r>
              <a:rPr lang="is-IS" dirty="0"/>
              <a:t>F</a:t>
            </a:r>
            <a:r>
              <a:rPr lang="is-IS" dirty="0" smtClean="0"/>
              <a:t>jórar einingar sem hafa sameiginlegt starfssvið í grunninn, en líka mismunandi hlutverk vegna ólíkra áskorana og tækifæra tengt vilta laxinum á viðkomandi svæðum.  </a:t>
            </a:r>
          </a:p>
          <a:p>
            <a:r>
              <a:rPr lang="is-IS" dirty="0" smtClean="0"/>
              <a:t>Stofnað af ríkinu í gegnum Umhverfisráðuneytið.</a:t>
            </a:r>
          </a:p>
          <a:p>
            <a:r>
              <a:rPr lang="is-IS" dirty="0" smtClean="0"/>
              <a:t>Ein sjálfseignarstofnun með sameiginlegri stjórn.</a:t>
            </a:r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778625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Samstarfsumhverfi innanlands – stjórn vatnamála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b="1" dirty="0" smtClean="0"/>
              <a:t>Umhverfisstofnun</a:t>
            </a:r>
            <a:r>
              <a:rPr lang="is-IS" dirty="0" smtClean="0"/>
              <a:t> hefur umsjón með innleiðingu rammatilskipunar Evrópusambandsins um verndun </a:t>
            </a:r>
            <a:r>
              <a:rPr lang="is-IS" dirty="0" smtClean="0"/>
              <a:t>vatns </a:t>
            </a:r>
            <a:r>
              <a:rPr lang="is-IS" dirty="0" smtClean="0"/>
              <a:t>sem samþykkt var árið 2000. </a:t>
            </a:r>
          </a:p>
          <a:p>
            <a:r>
              <a:rPr lang="is-IS" dirty="0" smtClean="0"/>
              <a:t>Á Íslandi gengur innleiðing vatnatilskipunar undir heitinu „</a:t>
            </a:r>
            <a:r>
              <a:rPr lang="is-IS" b="1" dirty="0" smtClean="0"/>
              <a:t>Stjórn vatnamála</a:t>
            </a:r>
            <a:r>
              <a:rPr lang="is-IS" dirty="0" smtClean="0"/>
              <a:t>“</a:t>
            </a:r>
          </a:p>
          <a:p>
            <a:r>
              <a:rPr lang="is-IS" b="1" dirty="0" smtClean="0"/>
              <a:t>Markmið stjórnar vatnamála</a:t>
            </a:r>
            <a:r>
              <a:rPr lang="is-IS" dirty="0" smtClean="0"/>
              <a:t>: </a:t>
            </a:r>
            <a:r>
              <a:rPr lang="is-IS" dirty="0"/>
              <a:t>S</a:t>
            </a:r>
            <a:r>
              <a:rPr lang="is-IS" dirty="0" smtClean="0"/>
              <a:t>tuðla </a:t>
            </a:r>
            <a:r>
              <a:rPr lang="is-IS" dirty="0" smtClean="0"/>
              <a:t>að sjálfbærri nýtingu vatns og langtímavernd vatnaauðlindarinnar</a:t>
            </a:r>
            <a:r>
              <a:rPr lang="is-IS" dirty="0" smtClean="0"/>
              <a:t>.</a:t>
            </a:r>
          </a:p>
          <a:p>
            <a:r>
              <a:rPr lang="is-IS" dirty="0" smtClean="0"/>
              <a:t>Nær yfir grunnvatn og allt yfirborðsvatn (þ.e. straumvötn, stöðuvötn, lón, árósavatn og strandsjó, auk jökla).</a:t>
            </a:r>
            <a:endParaRPr lang="is-IS" dirty="0" smtClean="0"/>
          </a:p>
          <a:p>
            <a:r>
              <a:rPr lang="is-IS" dirty="0" smtClean="0"/>
              <a:t>Til að ná fram markmiðunum skal vinna </a:t>
            </a:r>
            <a:r>
              <a:rPr lang="is-IS" b="1" dirty="0" smtClean="0"/>
              <a:t>vatnaáætlun</a:t>
            </a:r>
            <a:r>
              <a:rPr lang="is-IS" dirty="0" smtClean="0"/>
              <a:t>, </a:t>
            </a:r>
            <a:r>
              <a:rPr lang="is-IS" b="1" dirty="0" smtClean="0"/>
              <a:t>aðgerðaáætlun</a:t>
            </a:r>
            <a:r>
              <a:rPr lang="is-IS" dirty="0" smtClean="0"/>
              <a:t> og </a:t>
            </a:r>
            <a:r>
              <a:rPr lang="is-IS" b="1" dirty="0" smtClean="0"/>
              <a:t>vöktunaráætlun</a:t>
            </a:r>
            <a:r>
              <a:rPr lang="is-IS" dirty="0" smtClean="0"/>
              <a:t>. Umhverfisstofnun vinnur tillögur að áætlunum.</a:t>
            </a:r>
          </a:p>
          <a:p>
            <a:endParaRPr lang="is-IS" dirty="0" smtClean="0"/>
          </a:p>
          <a:p>
            <a:endParaRPr lang="is-IS" dirty="0" smtClean="0"/>
          </a:p>
          <a:p>
            <a:endParaRPr lang="is-IS" sz="2400" dirty="0" smtClean="0"/>
          </a:p>
          <a:p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416806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1346</Words>
  <Application>Microsoft Office PowerPoint</Application>
  <PresentationFormat>Widescreen</PresentationFormat>
  <Paragraphs>123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Rannsóknar- og fræðslusetur á Vopnafirði fyrir lax og vatnavistkerfi</vt:lpstr>
      <vt:lpstr>Aðdragandi</vt:lpstr>
      <vt:lpstr>Markmið setursins og kjarnastarfsemi samkvæmt hugarflugsfundi (Attentus)</vt:lpstr>
      <vt:lpstr>Vinna og áherslur verkefnisstjóra hingað til</vt:lpstr>
      <vt:lpstr>Hvað getum við lært af Norðmönnum?</vt:lpstr>
      <vt:lpstr>Verndunaraðgerðir Norðmanna</vt:lpstr>
      <vt:lpstr>Verndunaraðgerðir Norðmanna framhald - NLS</vt:lpstr>
      <vt:lpstr>Nasjonalt villakssenter í hnotskurn</vt:lpstr>
      <vt:lpstr>Samstarfsumhverfi innanlands – stjórn vatnamála</vt:lpstr>
      <vt:lpstr>Eitt vatnaumdæmi</vt:lpstr>
      <vt:lpstr>Fjögur vatnasvæði</vt:lpstr>
      <vt:lpstr>Stjórn vatnamála og Umhverfisstofnun</vt:lpstr>
      <vt:lpstr>Aðrar mikilvægar samstarfsstofnanir</vt:lpstr>
      <vt:lpstr>„Nasjonalt villakssenter“ heimfært á Ísland/Vopnafjörð</vt:lpstr>
      <vt:lpstr>Framh. NV heimfært á Ísland/Vopnafjörð</vt:lpstr>
      <vt:lpstr>Setrið á Vopnafirði sem miðstöð fyrir „Stjórn vatnamála“</vt:lpstr>
      <vt:lpstr>Setrið á Vopnafirði sem starfsstöð Hafró</vt:lpstr>
      <vt:lpstr>Önnur starfsemi sem setrið gæti hýst/tengst</vt:lpstr>
      <vt:lpstr>Lokaafurð fyrsta áfanga: Skýrsla um starfsemi setursins</vt:lpstr>
      <vt:lpstr>Næstu skref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Rannsóknar- og fræðslusetur á Vopnafirði fyrir lax og vatnavistkerfi</dc:title>
  <dc:creator>Hermann Bárðarson</dc:creator>
  <cp:lastModifiedBy>Hermann Bárðarson</cp:lastModifiedBy>
  <cp:revision>41</cp:revision>
  <dcterms:created xsi:type="dcterms:W3CDTF">2021-02-11T14:48:00Z</dcterms:created>
  <dcterms:modified xsi:type="dcterms:W3CDTF">2021-02-11T18:45:44Z</dcterms:modified>
</cp:coreProperties>
</file>